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06" r:id="rId3"/>
    <p:sldId id="279" r:id="rId4"/>
    <p:sldId id="546" r:id="rId5"/>
    <p:sldId id="302" r:id="rId6"/>
    <p:sldId id="674" r:id="rId7"/>
    <p:sldId id="605" r:id="rId8"/>
    <p:sldId id="606" r:id="rId9"/>
    <p:sldId id="607" r:id="rId10"/>
    <p:sldId id="600" r:id="rId11"/>
    <p:sldId id="597" r:id="rId12"/>
    <p:sldId id="657" r:id="rId13"/>
    <p:sldId id="658" r:id="rId14"/>
    <p:sldId id="550" r:id="rId15"/>
    <p:sldId id="636" r:id="rId16"/>
    <p:sldId id="641" r:id="rId17"/>
    <p:sldId id="627" r:id="rId18"/>
    <p:sldId id="673" r:id="rId19"/>
    <p:sldId id="672" r:id="rId20"/>
    <p:sldId id="529" r:id="rId21"/>
    <p:sldId id="476" r:id="rId22"/>
    <p:sldId id="492" r:id="rId23"/>
    <p:sldId id="616" r:id="rId24"/>
    <p:sldId id="608" r:id="rId25"/>
    <p:sldId id="609" r:id="rId26"/>
    <p:sldId id="610" r:id="rId27"/>
    <p:sldId id="61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66D"/>
    <a:srgbClr val="06BFC4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69600" autoAdjust="0"/>
  </p:normalViewPr>
  <p:slideViewPr>
    <p:cSldViewPr snapToGrid="0" showGuides="1">
      <p:cViewPr>
        <p:scale>
          <a:sx n="117" d="100"/>
          <a:sy n="117" d="100"/>
        </p:scale>
        <p:origin x="232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P576-1 - ITN ATAC study - Better defining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</a:rPr>
              <a:t>T</a:t>
            </a:r>
            <a:r>
              <a:rPr lang="en-US" sz="1200" b="0" i="0" u="none" strike="noStrike" baseline="-25000" dirty="0" err="1">
                <a:solidFill>
                  <a:srgbClr val="212529"/>
                </a:solidFill>
                <a:effectLst/>
              </a:rPr>
              <a:t>ex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 in teplizumab-treated subjects to inform combination treatments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 relies on transposase that cuts and adds seq adaptors, prefers accessible chromatin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Consensus = relevant across samples vs. just in 1/few samples</a:t>
            </a: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Consensus peaks = candidate regions (binned genome), we need them because we need to be looking at peaks that are relevant across samples vs. peaks just in 1/few samples?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/>
              <a:t>*2-4 are an alternative to default of obtaining consensus peaks by fixed list of 400 bp wide peaks overlapping between &gt; 2 samples (washes out signal)</a:t>
            </a:r>
          </a:p>
          <a:p>
            <a:pPr marL="0" indent="0">
              <a:buNone/>
            </a:pPr>
            <a:r>
              <a:rPr lang="en-US" dirty="0"/>
              <a:t>This approach deals with different peak widths across samples better, obtaining more representative peaks, should be more sensitive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this kind of like </a:t>
            </a:r>
            <a:r>
              <a:rPr lang="en-US" dirty="0" err="1"/>
              <a:t>pseudobulking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93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Merging: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Old Erin way: make the consensus peak set using peaks identified in at least two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New Stephan way: merged peaks from peaks called on merged alignment files by study group?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52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02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Rows in heatmap are peaks?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47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23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Looks similar for promoters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24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25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1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6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ENCODE:The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number of peaks within a replicated peak file should be &gt;150,000, though values &gt;100,000 may be acceptable.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&gt; 150,000 peaks, although &gt; 100,000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~400-1000 bp peak widths as medians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libid100430 is wide peak one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7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The fraction of reads in called peak regions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score) should be &gt; 0.3, though values greater than 0.2 are acceptable. TSS enrichment remains in place as a key signal to noise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is calculated by going through the bam files and counting the reads that fall within a called 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6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cells lack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Ifng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in Teff/TEM cells,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cells have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*Pdcd1*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(PD1), i.e. Teff down IR up it tracks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This green is non-exhausted CD127+</a:t>
            </a:r>
          </a:p>
          <a:p>
            <a:endParaRPr lang="en-US" b="0" dirty="0"/>
          </a:p>
          <a:p>
            <a:r>
              <a:rPr lang="en-US" b="0" dirty="0"/>
              <a:t>Autoimmunity still results likely because affinity between antigens and TCRs are low, so T cells don’t become overly exhausted (i.e. higher affinity TCR-neoantigens more strongly stimulate T cells and exhausts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+mj-lt"/>
                <a:cs typeface="Arial" panose="020B0604020202020204" pitchFamily="34" charset="0"/>
              </a:rPr>
              <a:t>With weakly stimulated but chronic antigens, T cells don’t exhaust (i.e. autoimmunity)</a:t>
            </a:r>
          </a:p>
          <a:p>
            <a:endParaRPr lang="en-US" b="0" dirty="0"/>
          </a:p>
          <a:p>
            <a:r>
              <a:rPr lang="en-US" b="0" dirty="0"/>
              <a:t>So in case of autoimmunity this is great, in case of cancer it associates with worse response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EOMES, TOX are exhaustion TFs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Evolutionary reason for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Tex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could be to minimize self-tissue damage with still controlling antigen somewhat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More and more exhaustion leads to terminal exhaustion &amp;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EOMES, TOX are exhaustion TFs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E6EDF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CD57</a:t>
            </a:r>
            <a:r>
              <a:rPr lang="en-US" b="0" i="0" u="none" strike="noStrike" baseline="30000" dirty="0">
                <a:solidFill>
                  <a:srgbClr val="E6EDF3"/>
                </a:solidFill>
                <a:effectLst/>
                <a:latin typeface="-apple-system"/>
              </a:rPr>
              <a:t>+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 (also high for NK associated genes), 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PD1 is an IR/activation marker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TIGIT+KLRG1+ only partially exhausted,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ie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there are more exhaustion markers…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 are heterogeneous, with some TEX associating with better or worse outcome in cancer/chronic infection! So not always positive correlation b/w </a:t>
            </a:r>
            <a:r>
              <a:rPr lang="en-US" dirty="0" err="1"/>
              <a:t>Tex</a:t>
            </a:r>
            <a:r>
              <a:rPr lang="en-US" dirty="0"/>
              <a:t> and intensity of autoimmunity?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PD1 and CD57 </a:t>
            </a:r>
            <a:r>
              <a:rPr lang="en-US" dirty="0" err="1"/>
              <a:t>Tex</a:t>
            </a:r>
            <a:r>
              <a:rPr lang="en-US" dirty="0"/>
              <a:t> are both hypo-proliferative and express IR in T1DAL study (alefacept)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0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 bp peak, 200, 400 bp oscillations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a peak around 100 bp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nuclesome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free region) and then oscillations with maxima 200 bp mono-nucleosome, 400 bp di-nucleosome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wiggles in the below plot are a biological feature and come from 10 bp per helical turn of the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200 is like 2 100s together due to a nucleosome b/w preventing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enrichment over TSS,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signal:noise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are looking for &gt; 7, while 5-7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now want our samples to fall into the top right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4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9649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971"/>
            <a:ext cx="9144000" cy="1506992"/>
          </a:xfrm>
        </p:spPr>
        <p:txBody>
          <a:bodyPr>
            <a:normAutofit/>
          </a:bodyPr>
          <a:lstStyle/>
          <a:p>
            <a:r>
              <a:rPr lang="en-US" sz="4400" dirty="0"/>
              <a:t>Epigenetic differences between CD8 populations in T1D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5-23-2024 SI meeting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/>
              <a:t>Linsley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878122" cy="1325563"/>
          </a:xfrm>
        </p:spPr>
        <p:txBody>
          <a:bodyPr>
            <a:normAutofit/>
          </a:bodyPr>
          <a:lstStyle/>
          <a:p>
            <a:r>
              <a:rPr lang="en-US" dirty="0"/>
              <a:t>Obtaining peaks across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0828282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QC summary: all libraries pass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alignment .bam files (pile up reads) by study group (cell sort + responder status)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Call peaks on merged alignment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peaks to obtain “consensus peaks” (candidate genomic regions for biological relevancy across samples)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34D9F-D280-1BC1-FBE6-E7729608FA64}"/>
              </a:ext>
            </a:extLst>
          </p:cNvPr>
          <p:cNvSpPr txBox="1"/>
          <p:nvPr/>
        </p:nvSpPr>
        <p:spPr>
          <a:xfrm>
            <a:off x="5671457" y="5878286"/>
            <a:ext cx="473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Analogous to </a:t>
            </a:r>
            <a:r>
              <a:rPr lang="en-US" b="1" dirty="0" err="1"/>
              <a:t>pseudobulking</a:t>
            </a:r>
            <a:r>
              <a:rPr lang="en-US" b="1" dirty="0"/>
              <a:t> I think? Mostly 1-3</a:t>
            </a:r>
          </a:p>
        </p:txBody>
      </p:sp>
    </p:spTree>
    <p:extLst>
      <p:ext uri="{BB962C8B-B14F-4D97-AF65-F5344CB8AC3E}">
        <p14:creationId xmlns:p14="http://schemas.microsoft.com/office/powerpoint/2010/main" val="91152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 fontScale="90000"/>
          </a:bodyPr>
          <a:lstStyle/>
          <a:p>
            <a:r>
              <a:rPr lang="en-US" dirty="0"/>
              <a:t>As expected, </a:t>
            </a:r>
            <a:r>
              <a:rPr lang="en-US" dirty="0" err="1"/>
              <a:t>FRiPs</a:t>
            </a:r>
            <a:r>
              <a:rPr lang="en-US" dirty="0"/>
              <a:t> are higher after merging alignment and peak files; peak counts are still lower than expected (still similar to P452)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CB1A-E3DF-65F8-738C-66247AB4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" y="2081048"/>
            <a:ext cx="5218345" cy="45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0D875-4182-6F85-4CF0-E48B26DC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3" y="2081048"/>
            <a:ext cx="6726620" cy="4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2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cluster together, away from DN in both projects, DP CD127</a:t>
            </a:r>
            <a:r>
              <a:rPr lang="en-US" sz="2800" baseline="30000" dirty="0"/>
              <a:t>+</a:t>
            </a:r>
            <a:r>
              <a:rPr lang="en-US" sz="2800" dirty="0"/>
              <a:t> seems to cluster separately (as do DN/non-exhausted CD127</a:t>
            </a:r>
            <a:r>
              <a:rPr lang="en-US" sz="2800" baseline="30000" dirty="0"/>
              <a:t>+</a:t>
            </a:r>
            <a:r>
              <a:rPr lang="en-US" sz="2800" dirty="0"/>
              <a:t>) in 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68" y="1919288"/>
            <a:ext cx="5270500" cy="466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6AB97-93D5-05FB-86B2-A21F1518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76" y="2279278"/>
            <a:ext cx="4108276" cy="4128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2954E-4E87-9170-B659-D512C57014EB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E4842-048B-D5B1-25C3-090E61462345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32056-2A54-7A46-3FE1-A82518078F9D}"/>
              </a:ext>
            </a:extLst>
          </p:cNvPr>
          <p:cNvSpPr txBox="1"/>
          <p:nvPr/>
        </p:nvSpPr>
        <p:spPr>
          <a:xfrm>
            <a:off x="4197591" y="1709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SI: should show SOME of Erin's figs to show that my analysis is consistent...</a:t>
            </a:r>
          </a:p>
        </p:txBody>
      </p:sp>
    </p:spTree>
    <p:extLst>
      <p:ext uri="{BB962C8B-B14F-4D97-AF65-F5344CB8AC3E}">
        <p14:creationId xmlns:p14="http://schemas.microsoft.com/office/powerpoint/2010/main" val="15602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cluster together, away from DN in both projects, DP CD127</a:t>
            </a:r>
            <a:r>
              <a:rPr lang="en-US" sz="2800" baseline="30000" dirty="0"/>
              <a:t>+</a:t>
            </a:r>
            <a:r>
              <a:rPr lang="en-US" sz="2800" dirty="0"/>
              <a:t> seems to cluster separately (as do DN/non-exhausted CD127</a:t>
            </a:r>
            <a:r>
              <a:rPr lang="en-US" sz="2800" baseline="30000" dirty="0"/>
              <a:t>+</a:t>
            </a:r>
            <a:r>
              <a:rPr lang="en-US" sz="2800" dirty="0"/>
              <a:t>) in P576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6" y="2169459"/>
            <a:ext cx="5447988" cy="35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416C2-4918-BC08-6BF2-E88BBE85415E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B6DB0-AA3E-D831-53E9-D3822EE06852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36194-EFA5-990A-C860-334B4245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77" y="2169459"/>
            <a:ext cx="5519764" cy="3526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8B1FD0-5789-1203-94CC-BC9AA7DABD01}"/>
              </a:ext>
            </a:extLst>
          </p:cNvPr>
          <p:cNvSpPr txBox="1"/>
          <p:nvPr/>
        </p:nvSpPr>
        <p:spPr>
          <a:xfrm>
            <a:off x="2902577" y="580261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add PCA/heatmap or whatever as evidence for R/NR not mattering here... </a:t>
            </a:r>
            <a:r>
              <a:rPr lang="en-US" b="1" dirty="0" err="1"/>
              <a:t>ie</a:t>
            </a:r>
            <a:r>
              <a:rPr lang="en-US" b="1" dirty="0"/>
              <a:t> no differences b/w them. this is a conclusion!</a:t>
            </a:r>
          </a:p>
        </p:txBody>
      </p:sp>
    </p:spTree>
    <p:extLst>
      <p:ext uri="{BB962C8B-B14F-4D97-AF65-F5344CB8AC3E}">
        <p14:creationId xmlns:p14="http://schemas.microsoft.com/office/powerpoint/2010/main" val="310969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Donor to donor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A5A78-D112-6A0D-715B-8A04804D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654" y="1732523"/>
            <a:ext cx="6096000" cy="3473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A6CC4-3A04-7C30-90D0-7FB2764C57FF}"/>
              </a:ext>
            </a:extLst>
          </p:cNvPr>
          <p:cNvSpPr txBox="1"/>
          <p:nvPr/>
        </p:nvSpPr>
        <p:spPr>
          <a:xfrm>
            <a:off x="8671481" y="525516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892F7-948F-F69D-DEE7-196DEB8B1072}"/>
              </a:ext>
            </a:extLst>
          </p:cNvPr>
          <p:cNvSpPr txBox="1"/>
          <p:nvPr/>
        </p:nvSpPr>
        <p:spPr>
          <a:xfrm>
            <a:off x="-66908" y="6385184"/>
            <a:ext cx="8971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13673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Most peaks far away from genes (&gt; 5 kb)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21" y="1825952"/>
            <a:ext cx="9097538" cy="49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8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Sharing of peaks’ closest genes/promoters doesn’t follow expectation of DP CD127</a:t>
            </a:r>
            <a:r>
              <a:rPr lang="en-US" baseline="30000" dirty="0"/>
              <a:t>+</a:t>
            </a:r>
            <a:r>
              <a:rPr lang="en-US" dirty="0"/>
              <a:t> being a distinct lineage with more sharing between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AB133-6150-C8CE-10FB-2AA0169D0218}"/>
              </a:ext>
            </a:extLst>
          </p:cNvPr>
          <p:cNvSpPr txBox="1"/>
          <p:nvPr/>
        </p:nvSpPr>
        <p:spPr>
          <a:xfrm>
            <a:off x="2082957" y="6119336"/>
            <a:ext cx="86496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filtered for differentially accessible peaks with highest abs(FC) per gene (or promoter, similar results if using median)</a:t>
            </a:r>
          </a:p>
          <a:p>
            <a:r>
              <a:rPr lang="en-US" sz="1400" dirty="0"/>
              <a:t>then filtered for FC &gt; 0 vs. DN</a:t>
            </a:r>
          </a:p>
          <a:p>
            <a:r>
              <a:rPr lang="en-US" sz="1400" dirty="0"/>
              <a:t>similar results if filtering for peaks &lt; 5 kb from genes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64456-56CF-F8BE-2B59-5F29A9A9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957" y="1893354"/>
            <a:ext cx="6754194" cy="4251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C440D-1246-B07E-3AAA-DAE464CEB55A}"/>
              </a:ext>
            </a:extLst>
          </p:cNvPr>
          <p:cNvSpPr txBox="1"/>
          <p:nvPr/>
        </p:nvSpPr>
        <p:spPr>
          <a:xfrm>
            <a:off x="78059" y="1919288"/>
            <a:ext cx="36808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THIS IS BETTER SLIDE THAN NORMALIZED SET SIZE</a:t>
            </a:r>
          </a:p>
          <a:p>
            <a:endParaRPr lang="en-US" sz="1200" dirty="0"/>
          </a:p>
          <a:p>
            <a:r>
              <a:rPr lang="en-US" sz="1200" dirty="0"/>
              <a:t>BUT SHOULD REALLY get </a:t>
            </a:r>
          </a:p>
          <a:p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bar next to these bars that’s like</a:t>
            </a:r>
          </a:p>
          <a:p>
            <a:r>
              <a:rPr lang="en-US" sz="1200" dirty="0"/>
              <a:t>Expected </a:t>
            </a:r>
            <a:r>
              <a:rPr lang="en-US" sz="1200" dirty="0" err="1"/>
              <a:t>yval</a:t>
            </a:r>
            <a:r>
              <a:rPr lang="en-US" sz="1200" dirty="0"/>
              <a:t> based on set sizes and # of distinct genes</a:t>
            </a:r>
          </a:p>
          <a:p>
            <a:endParaRPr lang="en-US" sz="1200" dirty="0"/>
          </a:p>
          <a:p>
            <a:r>
              <a:rPr lang="en-US" sz="1200" dirty="0"/>
              <a:t>May be hard to add to plot, but can reference </a:t>
            </a:r>
            <a:r>
              <a:rPr lang="en-US" sz="1200" dirty="0" err="1"/>
              <a:t>val</a:t>
            </a:r>
            <a:endParaRPr lang="en-US" sz="1200" dirty="0"/>
          </a:p>
          <a:p>
            <a:r>
              <a:rPr lang="en-US" sz="1200" dirty="0"/>
              <a:t>To say like (guessing) pd1-cd57 more than expected</a:t>
            </a:r>
          </a:p>
          <a:p>
            <a:r>
              <a:rPr lang="en-US" sz="1200" dirty="0"/>
              <a:t>As well as pd1-cd127 IF pd1 intermediate</a:t>
            </a:r>
          </a:p>
          <a:p>
            <a:endParaRPr lang="en-US" sz="1200" dirty="0"/>
          </a:p>
          <a:p>
            <a:r>
              <a:rPr lang="en-US" sz="1200" dirty="0"/>
              <a:t>Less cd57-cd127 than expected</a:t>
            </a:r>
          </a:p>
          <a:p>
            <a:endParaRPr lang="en-US" sz="1200" dirty="0"/>
          </a:p>
          <a:p>
            <a:r>
              <a:rPr lang="en-US" sz="1200" dirty="0"/>
              <a:t>Can also do expected </a:t>
            </a:r>
            <a:r>
              <a:rPr lang="en-US" sz="1200" dirty="0" err="1"/>
              <a:t>yval</a:t>
            </a:r>
            <a:r>
              <a:rPr lang="en-US" sz="1200" dirty="0"/>
              <a:t> for all 3 to say like</a:t>
            </a:r>
          </a:p>
          <a:p>
            <a:r>
              <a:rPr lang="en-US" sz="1200" dirty="0"/>
              <a:t>All 3 are more similar than expected by chance</a:t>
            </a:r>
          </a:p>
          <a:p>
            <a:endParaRPr lang="en-US" sz="1200" dirty="0"/>
          </a:p>
          <a:p>
            <a:r>
              <a:rPr lang="en-US" sz="1200" dirty="0"/>
              <a:t>ALSO!! Can do stats on these expected vs. observed </a:t>
            </a:r>
            <a:r>
              <a:rPr lang="en-US" sz="1200" dirty="0" err="1"/>
              <a:t>vals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Is this chi squared?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A3C2D-83F4-4FDB-68E4-3CEC11107E1F}"/>
              </a:ext>
            </a:extLst>
          </p:cNvPr>
          <p:cNvSpPr txBox="1"/>
          <p:nvPr/>
        </p:nvSpPr>
        <p:spPr>
          <a:xfrm>
            <a:off x="5789151" y="19524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peak sharing upset: put pd1 in middle row to help sell point that its intermediate, consider just going back to Venn as well...</a:t>
            </a:r>
          </a:p>
        </p:txBody>
      </p:sp>
    </p:spTree>
    <p:extLst>
      <p:ext uri="{BB962C8B-B14F-4D97-AF65-F5344CB8AC3E}">
        <p14:creationId xmlns:p14="http://schemas.microsoft.com/office/powerpoint/2010/main" val="2268846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KEGG analysis not very similar between projects (methodology?)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64519" y="64816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600689" y="6481649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900519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212501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53" y="1900519"/>
            <a:ext cx="6291137" cy="45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A983E-F22B-98D4-CC40-35E7FB4C4946}"/>
              </a:ext>
            </a:extLst>
          </p:cNvPr>
          <p:cNvSpPr txBox="1"/>
          <p:nvPr/>
        </p:nvSpPr>
        <p:spPr>
          <a:xfrm>
            <a:off x="657510" y="2106706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BBE33-099C-9079-AE60-D32FC3950DE3}"/>
              </a:ext>
            </a:extLst>
          </p:cNvPr>
          <p:cNvSpPr txBox="1"/>
          <p:nvPr/>
        </p:nvSpPr>
        <p:spPr>
          <a:xfrm>
            <a:off x="696221" y="4385051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1071-C070-ABC5-602D-C875DEA6D097}"/>
              </a:ext>
            </a:extLst>
          </p:cNvPr>
          <p:cNvSpPr txBox="1"/>
          <p:nvPr/>
        </p:nvSpPr>
        <p:spPr>
          <a:xfrm>
            <a:off x="5742011" y="3506510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6360-F7EB-E0B6-5E89-CDDD020BD298}"/>
              </a:ext>
            </a:extLst>
          </p:cNvPr>
          <p:cNvSpPr txBox="1"/>
          <p:nvPr/>
        </p:nvSpPr>
        <p:spPr>
          <a:xfrm>
            <a:off x="5742010" y="4754047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7369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PPIs for all contrasts, ideally remake in </a:t>
            </a:r>
            <a:r>
              <a:rPr lang="en-US" dirty="0" err="1"/>
              <a:t>igraph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VPs too…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Mean coverage plots…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8A9E21-7620-C755-BCEC-6E0CB098B6B9}"/>
              </a:ext>
            </a:extLst>
          </p:cNvPr>
          <p:cNvSpPr txBox="1"/>
          <p:nvPr/>
        </p:nvSpPr>
        <p:spPr>
          <a:xfrm>
            <a:off x="3048000" y="30949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PPI: PD-1 up vs. CD57 vs. Erin actually yes do see IL7R and CD80 in both so not completely different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30D4A7-73DF-05F6-79A3-328A61CB8AF0}"/>
              </a:ext>
            </a:extLst>
          </p:cNvPr>
          <p:cNvSpPr txBox="1"/>
          <p:nvPr/>
        </p:nvSpPr>
        <p:spPr>
          <a:xfrm>
            <a:off x="337457" y="415806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Yes show Homer results at SI, interested in DP vs. DP differences and the fact that it's not SUPER consistent with Erin's </a:t>
            </a:r>
            <a:r>
              <a:rPr lang="en-US" dirty="0" err="1"/>
              <a:t>doesnt</a:t>
            </a:r>
            <a:r>
              <a:rPr lang="en-US" dirty="0"/>
              <a:t> mean I shouldn't show...</a:t>
            </a:r>
          </a:p>
          <a:p>
            <a:r>
              <a:rPr lang="en-US" dirty="0"/>
              <a:t>How does patient variability fit into mean coverage plots and Homer results? would be nice to show somehow... like how many Tcf7 motifs in peaks in each patient?</a:t>
            </a:r>
          </a:p>
          <a:p>
            <a:r>
              <a:rPr lang="en-US" dirty="0"/>
              <a:t>PLOTS SHOULD BE SQUARE UNLESS PURPOSEFULLY NOT, like VPs (also make sure text legible!!)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FA3ABD-DE40-6369-12C0-13F22E1EC50A}"/>
              </a:ext>
            </a:extLst>
          </p:cNvPr>
          <p:cNvSpPr txBox="1"/>
          <p:nvPr/>
        </p:nvSpPr>
        <p:spPr>
          <a:xfrm>
            <a:off x="6105196" y="39936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make sure all plot colors are shared (looking at heatmap R/NR color not shown)</a:t>
            </a:r>
          </a:p>
          <a:p>
            <a:r>
              <a:rPr lang="en-US" dirty="0"/>
              <a:t>Include legible text labels for VPs for top/interesting hits</a:t>
            </a:r>
          </a:p>
        </p:txBody>
      </p:sp>
    </p:spTree>
    <p:extLst>
      <p:ext uri="{BB962C8B-B14F-4D97-AF65-F5344CB8AC3E}">
        <p14:creationId xmlns:p14="http://schemas.microsoft.com/office/powerpoint/2010/main" val="57476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add PCA/heatmap or whatever as evidence for R/NR not mattering here... </a:t>
            </a:r>
            <a:r>
              <a:rPr lang="en-US" dirty="0" err="1"/>
              <a:t>ie</a:t>
            </a:r>
            <a:r>
              <a:rPr lang="en-US" dirty="0"/>
              <a:t> no differences b/w them. this is a conclusion!</a:t>
            </a:r>
          </a:p>
        </p:txBody>
      </p:sp>
    </p:spTree>
    <p:extLst>
      <p:ext uri="{BB962C8B-B14F-4D97-AF65-F5344CB8AC3E}">
        <p14:creationId xmlns:p14="http://schemas.microsoft.com/office/powerpoint/2010/main" val="191697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Goal</a:t>
            </a:r>
          </a:p>
          <a:p>
            <a:r>
              <a:rPr lang="en-US" dirty="0"/>
              <a:t>QC</a:t>
            </a:r>
          </a:p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9282"/>
            <a:ext cx="8664498" cy="232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b="1" dirty="0"/>
              <a:t>Peter Linsley</a:t>
            </a:r>
            <a:endParaRPr lang="en-US" dirty="0"/>
          </a:p>
          <a:p>
            <a:r>
              <a:rPr lang="en-US" dirty="0"/>
              <a:t>Bioinformatics group</a:t>
            </a:r>
          </a:p>
          <a:p>
            <a:pPr lvl="1"/>
            <a:r>
              <a:rPr lang="en-US" dirty="0"/>
              <a:t>Alex Hu</a:t>
            </a:r>
          </a:p>
          <a:p>
            <a:pPr lvl="1"/>
            <a:r>
              <a:rPr lang="en-US" dirty="0"/>
              <a:t>Erin Witkop</a:t>
            </a:r>
          </a:p>
          <a:p>
            <a:pPr lvl="1"/>
            <a:r>
              <a:rPr lang="en-US" dirty="0"/>
              <a:t>Matt </a:t>
            </a:r>
            <a:r>
              <a:rPr lang="en-US" dirty="0" err="1"/>
              <a:t>Dufort</a:t>
            </a:r>
            <a:endParaRPr lang="en-US" dirty="0"/>
          </a:p>
          <a:p>
            <a:pPr lvl="1"/>
            <a:r>
              <a:rPr lang="en-US" dirty="0"/>
              <a:t>Matt Lawrence</a:t>
            </a:r>
          </a:p>
          <a:p>
            <a:pPr lvl="1"/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pPr lvl="1"/>
            <a:r>
              <a:rPr lang="en-US" dirty="0"/>
              <a:t>Thomas Edwards</a:t>
            </a:r>
          </a:p>
          <a:p>
            <a:pPr lvl="1"/>
            <a:r>
              <a:rPr lang="en-US" dirty="0"/>
              <a:t>Tomasz </a:t>
            </a:r>
            <a:r>
              <a:rPr lang="en-US" dirty="0" err="1"/>
              <a:t>Janczyk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6901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P452 QC comparable to that of P576-1 but does have more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9B67-AEA4-F6A7-9AF7-EE84C83D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93" y="1814225"/>
            <a:ext cx="8092966" cy="5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counts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C572-C4BC-D6DD-6FB6-7AF91C5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599"/>
            <a:ext cx="6132112" cy="3747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7245-061A-3025-DBD2-0585103D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2" y="2133600"/>
            <a:ext cx="6059888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widths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73D64-C1DD-F5D6-242D-FE79A78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754"/>
            <a:ext cx="5964537" cy="3788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A360-825A-6E16-104C-C97DB53F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54" y="2333754"/>
            <a:ext cx="6235820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6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Fraction of reads in peaks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46061-95C1-8C69-64AC-32A1CFE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9" y="1755379"/>
            <a:ext cx="8363607" cy="51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1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MT %s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5B7A-EDDB-8E3A-B17A-D8B3C06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4" y="1508580"/>
            <a:ext cx="8862849" cy="5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2A65-E49D-582C-6345-C0BAE78E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2333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 cell exhaustion results from chronic antigen stimulation</a:t>
            </a:r>
          </a:p>
        </p:txBody>
      </p:sp>
      <p:pic>
        <p:nvPicPr>
          <p:cNvPr id="2052" name="Picture 4" descr="figure 1">
            <a:extLst>
              <a:ext uri="{FF2B5EF4-FFF2-40B4-BE49-F238E27FC236}">
                <a16:creationId xmlns:a16="http://schemas.microsoft.com/office/drawing/2014/main" id="{992FF0C9-9AC9-FD3C-DC5E-1E4C1306E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b="32545"/>
          <a:stretch/>
        </p:blipFill>
        <p:spPr bwMode="auto">
          <a:xfrm>
            <a:off x="5437964" y="1722566"/>
            <a:ext cx="6197600" cy="452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68950-DD33-7FFC-E8F2-D3FC322216DD}"/>
              </a:ext>
            </a:extLst>
          </p:cNvPr>
          <p:cNvSpPr txBox="1"/>
          <p:nvPr/>
        </p:nvSpPr>
        <p:spPr>
          <a:xfrm>
            <a:off x="8164936" y="6588323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Wherry &amp;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Kurachi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Nat Reviews Immunol. 2015.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66A38-FBCC-5C5C-2BB2-0462F3A066E4}"/>
              </a:ext>
            </a:extLst>
          </p:cNvPr>
          <p:cNvSpPr txBox="1"/>
          <p:nvPr/>
        </p:nvSpPr>
        <p:spPr>
          <a:xfrm>
            <a:off x="619936" y="2502403"/>
            <a:ext cx="55141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Limited proliferation, effector function (cytokines)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IRs (TIGIT, PD1) and central TFs (EOMES, TOX) expressed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Inability to fully clear antigen</a:t>
            </a:r>
          </a:p>
        </p:txBody>
      </p:sp>
    </p:spTree>
    <p:extLst>
      <p:ext uri="{BB962C8B-B14F-4D97-AF65-F5344CB8AC3E}">
        <p14:creationId xmlns:p14="http://schemas.microsoft.com/office/powerpoint/2010/main" val="239034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100" dirty="0"/>
              <a:t>Levels of certain </a:t>
            </a:r>
            <a:r>
              <a:rPr lang="en-US" sz="3100" dirty="0" err="1"/>
              <a:t>T</a:t>
            </a:r>
            <a:r>
              <a:rPr lang="en-US" sz="3100" baseline="-25000" dirty="0" err="1"/>
              <a:t>ex</a:t>
            </a:r>
            <a:r>
              <a:rPr lang="en-US" sz="3100" dirty="0"/>
              <a:t> subpopulations can associate with autoimmunity intensity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6625"/>
            <a:ext cx="10669860" cy="46234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Both PD1+ and CD57+ </a:t>
            </a:r>
            <a:r>
              <a:rPr lang="en-US" dirty="0" err="1"/>
              <a:t>Tex</a:t>
            </a:r>
            <a:r>
              <a:rPr lang="en-US" dirty="0"/>
              <a:t> subsets share phenotypic (</a:t>
            </a:r>
            <a:r>
              <a:rPr lang="en-US" dirty="0" err="1"/>
              <a:t>hypoproliferation</a:t>
            </a:r>
            <a:r>
              <a:rPr lang="en-US" dirty="0"/>
              <a:t>, IR expression) and epigenetic signatures of </a:t>
            </a:r>
            <a:r>
              <a:rPr lang="en-US" dirty="0" err="1"/>
              <a:t>Tex</a:t>
            </a:r>
            <a:r>
              <a:rPr lang="en-US" dirty="0"/>
              <a:t>, with CD57 </a:t>
            </a:r>
            <a:r>
              <a:rPr lang="en-US" dirty="0" err="1"/>
              <a:t>Tex</a:t>
            </a:r>
            <a:r>
              <a:rPr lang="en-US" dirty="0"/>
              <a:t> having more open chromatin in lytic and KIR regulatory genes  (Witkop, </a:t>
            </a:r>
            <a:r>
              <a:rPr lang="en-US" i="1" dirty="0" err="1"/>
              <a:t>Commun</a:t>
            </a:r>
            <a:r>
              <a:rPr lang="en-US" i="1" dirty="0"/>
              <a:t> Biol </a:t>
            </a:r>
            <a:r>
              <a:rPr lang="en-US" dirty="0"/>
              <a:t>in revision)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(TIGIT</a:t>
            </a:r>
            <a:r>
              <a:rPr lang="en-US" baseline="30000" dirty="0"/>
              <a:t>+</a:t>
            </a:r>
            <a:r>
              <a:rPr lang="en-US" dirty="0"/>
              <a:t> KLRG1</a:t>
            </a:r>
            <a:r>
              <a:rPr lang="en-US" baseline="30000" dirty="0"/>
              <a:t>+</a:t>
            </a:r>
            <a:r>
              <a:rPr lang="en-US" dirty="0"/>
              <a:t>) CD8s associated with</a:t>
            </a:r>
            <a:br>
              <a:rPr lang="en-US" dirty="0"/>
            </a:br>
            <a:r>
              <a:rPr lang="en-US" sz="2400" dirty="0"/>
              <a:t>a) slower progression to T1D</a:t>
            </a:r>
            <a:br>
              <a:rPr lang="en-US" sz="2400" dirty="0"/>
            </a:br>
            <a:r>
              <a:rPr lang="en-US" sz="2400" dirty="0"/>
              <a:t>b) teplizumab response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Islet-reactive CD8s have more T</a:t>
            </a:r>
            <a:r>
              <a:rPr lang="en-US" baseline="-25000" dirty="0"/>
              <a:t>eff</a:t>
            </a:r>
            <a:r>
              <a:rPr lang="en-US" dirty="0"/>
              <a:t> phenotype, less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phenotype</a:t>
            </a:r>
          </a:p>
        </p:txBody>
      </p:sp>
    </p:spTree>
    <p:extLst>
      <p:ext uri="{BB962C8B-B14F-4D97-AF65-F5344CB8AC3E}">
        <p14:creationId xmlns:p14="http://schemas.microsoft.com/office/powerpoint/2010/main" val="978456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B5784B-9900-77CB-CED4-932B9ACAD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120363"/>
              </p:ext>
            </p:extLst>
          </p:nvPr>
        </p:nvGraphicFramePr>
        <p:xfrm>
          <a:off x="158169" y="2770262"/>
          <a:ext cx="29972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3" imgW="2997410" imgH="2969309" progId="Prism10.Document">
                  <p:embed/>
                </p:oleObj>
              </mc:Choice>
              <mc:Fallback>
                <p:oleObj name="Prism 10" r:id="rId3" imgW="2997410" imgH="2969309" progId="Prism10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B5784B-9900-77CB-CED4-932B9ACAD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169" y="2770262"/>
                        <a:ext cx="2997200" cy="296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CD1DB-D1D8-3DF2-7B3C-D08864B1F438}"/>
              </a:ext>
            </a:extLst>
          </p:cNvPr>
          <p:cNvGrpSpPr/>
          <p:nvPr/>
        </p:nvGrpSpPr>
        <p:grpSpPr>
          <a:xfrm>
            <a:off x="2767400" y="3530281"/>
            <a:ext cx="2089269" cy="1439086"/>
            <a:chOff x="3079632" y="3009750"/>
            <a:chExt cx="2089269" cy="1439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7DDF0E-4956-2060-4FB5-43EB632609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79632" y="3009750"/>
              <a:ext cx="2089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 responders, TIGIT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KLRG1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 high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A31FF8-2E36-0321-9CB3-93CBB5FA770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7564" y="3734345"/>
              <a:ext cx="1828800" cy="1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F11BB4-8C7E-CA93-7554-ED0DC4BC70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83133" y="3802505"/>
              <a:ext cx="2082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8 non-responders, TIGIT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KLRG1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 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8E76B0-F23F-257A-AF27-7CDC6B4B4F65}"/>
              </a:ext>
            </a:extLst>
          </p:cNvPr>
          <p:cNvSpPr txBox="1">
            <a:spLocks noChangeAspect="1"/>
          </p:cNvSpPr>
          <p:nvPr/>
        </p:nvSpPr>
        <p:spPr>
          <a:xfrm>
            <a:off x="5280158" y="4951458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CyTOF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FEC81F-F5FF-CAFC-AE8B-71D14BA88749}"/>
              </a:ext>
            </a:extLst>
          </p:cNvPr>
          <p:cNvCxnSpPr>
            <a:cxnSpLocks noChangeAspect="1"/>
          </p:cNvCxnSpPr>
          <p:nvPr/>
        </p:nvCxnSpPr>
        <p:spPr>
          <a:xfrm>
            <a:off x="4742370" y="4295435"/>
            <a:ext cx="1218317" cy="70339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42D66A-20D4-EFF6-ACBC-165A1CD31E9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732838" y="3519873"/>
            <a:ext cx="1227850" cy="70889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08C2BF-49F7-5635-CC22-E30134156E19}"/>
              </a:ext>
            </a:extLst>
          </p:cNvPr>
          <p:cNvSpPr txBox="1">
            <a:spLocks noChangeAspect="1"/>
          </p:cNvSpPr>
          <p:nvPr/>
        </p:nvSpPr>
        <p:spPr>
          <a:xfrm>
            <a:off x="4286562" y="3346703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2666B2-AC3F-71A9-0F7D-0F4F9BB33C79}"/>
              </a:ext>
            </a:extLst>
          </p:cNvPr>
          <p:cNvGrpSpPr/>
          <p:nvPr/>
        </p:nvGrpSpPr>
        <p:grpSpPr>
          <a:xfrm>
            <a:off x="5560711" y="2054119"/>
            <a:ext cx="5392527" cy="2637011"/>
            <a:chOff x="6266643" y="1629844"/>
            <a:chExt cx="5392527" cy="263701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C94315-9E0A-A9E5-6E2E-1EF7151A3C6F}"/>
                </a:ext>
              </a:extLst>
            </p:cNvPr>
            <p:cNvGrpSpPr/>
            <p:nvPr/>
          </p:nvGrpSpPr>
          <p:grpSpPr>
            <a:xfrm>
              <a:off x="6266643" y="1629844"/>
              <a:ext cx="3974803" cy="2637011"/>
              <a:chOff x="6266643" y="1629844"/>
              <a:chExt cx="3974803" cy="2637011"/>
            </a:xfrm>
          </p:grpSpPr>
          <p:pic>
            <p:nvPicPr>
              <p:cNvPr id="23" name="Picture 22" descr="A diagram of different colored circles&#10;&#10;Description automatically generated">
                <a:extLst>
                  <a:ext uri="{FF2B5EF4-FFF2-40B4-BE49-F238E27FC236}">
                    <a16:creationId xmlns:a16="http://schemas.microsoft.com/office/drawing/2014/main" id="{B038A01D-9EFA-02D1-B84F-9BE3F848EE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07" t="36459" r="10029" b="5185"/>
              <a:stretch/>
            </p:blipFill>
            <p:spPr>
              <a:xfrm>
                <a:off x="6771629" y="1633613"/>
                <a:ext cx="3098588" cy="2633242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3B28DFE-EAE7-E9EE-6687-2E7FD452A710}"/>
                  </a:ext>
                </a:extLst>
              </p:cNvPr>
              <p:cNvSpPr/>
              <p:nvPr/>
            </p:nvSpPr>
            <p:spPr>
              <a:xfrm>
                <a:off x="9777256" y="3797148"/>
                <a:ext cx="433544" cy="46344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A42B8D0-1B37-5CCF-F21E-193B873E6607}"/>
                  </a:ext>
                </a:extLst>
              </p:cNvPr>
              <p:cNvSpPr/>
              <p:nvPr/>
            </p:nvSpPr>
            <p:spPr>
              <a:xfrm>
                <a:off x="9765970" y="2855975"/>
                <a:ext cx="433544" cy="46344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79C3638-7A46-82AE-E1F8-978D999941D6}"/>
                  </a:ext>
                </a:extLst>
              </p:cNvPr>
              <p:cNvSpPr/>
              <p:nvPr/>
            </p:nvSpPr>
            <p:spPr>
              <a:xfrm>
                <a:off x="9807902" y="1700557"/>
                <a:ext cx="433544" cy="46344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2066C6-3779-765C-AEA8-9DEDD660E927}"/>
                  </a:ext>
                </a:extLst>
              </p:cNvPr>
              <p:cNvSpPr/>
              <p:nvPr/>
            </p:nvSpPr>
            <p:spPr>
              <a:xfrm>
                <a:off x="8086921" y="2863945"/>
                <a:ext cx="766973" cy="33197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04A3F7-0EB6-8C38-F0D0-36BF65A8F551}"/>
                  </a:ext>
                </a:extLst>
              </p:cNvPr>
              <p:cNvSpPr/>
              <p:nvPr/>
            </p:nvSpPr>
            <p:spPr>
              <a:xfrm>
                <a:off x="7939190" y="1947344"/>
                <a:ext cx="914704" cy="26691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F48D8B-2162-28F5-021C-4DC377685DE7}"/>
                  </a:ext>
                </a:extLst>
              </p:cNvPr>
              <p:cNvSpPr txBox="1"/>
              <p:nvPr/>
            </p:nvSpPr>
            <p:spPr>
              <a:xfrm>
                <a:off x="6822323" y="1629844"/>
                <a:ext cx="29972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TIGIT</a:t>
                </a:r>
                <a:r>
                  <a:rPr lang="en-US" baseline="30000" dirty="0"/>
                  <a:t>+</a:t>
                </a:r>
              </a:p>
              <a:p>
                <a:pPr algn="ctr"/>
                <a:r>
                  <a:rPr lang="en-US" dirty="0"/>
                  <a:t>KLRG1</a:t>
                </a:r>
                <a:r>
                  <a:rPr lang="en-US" baseline="30000" dirty="0"/>
                  <a:t>+</a:t>
                </a:r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306B80-647F-D677-E37C-27660A591790}"/>
                  </a:ext>
                </a:extLst>
              </p:cNvPr>
              <p:cNvSpPr/>
              <p:nvPr/>
            </p:nvSpPr>
            <p:spPr>
              <a:xfrm>
                <a:off x="6960388" y="2310456"/>
                <a:ext cx="587267" cy="16781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A97EB9-139A-505E-39EE-D3EB712119A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266643" y="2181412"/>
                <a:ext cx="18017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CD8 not-naive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6BCA-58B3-F4E3-5BB9-1B419610C0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68557" y="1769378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CD57</a:t>
              </a:r>
              <a:r>
                <a:rPr lang="en-US" baseline="30000" dirty="0"/>
                <a:t>+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16B859-913C-B79F-BB67-ECAEE73B57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68557" y="2902075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CD127</a:t>
              </a:r>
              <a:r>
                <a:rPr lang="en-US" baseline="30000" dirty="0"/>
                <a:t>+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841-1546-3064-3A7A-93CF803AE6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857457" y="2315308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PD1</a:t>
              </a:r>
              <a:r>
                <a:rPr lang="en-US" baseline="30000" dirty="0"/>
                <a:t>+</a:t>
              </a:r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A9528-3E43-27E0-A533-F249C8A2B6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68557" y="3793405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CD127</a:t>
              </a:r>
              <a:r>
                <a:rPr lang="en-US" baseline="30000" dirty="0"/>
                <a:t>+</a:t>
              </a:r>
              <a:endParaRPr lang="en-US" dirty="0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9E817D8-81C0-A08A-4DE4-8671C65F6EB4}"/>
              </a:ext>
            </a:extLst>
          </p:cNvPr>
          <p:cNvCxnSpPr>
            <a:cxnSpLocks noChangeAspect="1"/>
          </p:cNvCxnSpPr>
          <p:nvPr/>
        </p:nvCxnSpPr>
        <p:spPr>
          <a:xfrm>
            <a:off x="9923004" y="3141664"/>
            <a:ext cx="737564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9860C3-8B0C-19A7-3B76-13163EBAEC6F}"/>
              </a:ext>
            </a:extLst>
          </p:cNvPr>
          <p:cNvSpPr txBox="1">
            <a:spLocks noChangeAspect="1"/>
          </p:cNvSpPr>
          <p:nvPr/>
        </p:nvSpPr>
        <p:spPr>
          <a:xfrm>
            <a:off x="10064665" y="2881449"/>
            <a:ext cx="208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Bulk </a:t>
            </a:r>
          </a:p>
          <a:p>
            <a:pPr algn="ctr"/>
            <a:r>
              <a:rPr lang="en-US" dirty="0"/>
              <a:t>ATAC-seq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4AEA4-B2E9-3908-BC8E-6A7FB588426E}"/>
              </a:ext>
            </a:extLst>
          </p:cNvPr>
          <p:cNvSpPr/>
          <p:nvPr/>
        </p:nvSpPr>
        <p:spPr>
          <a:xfrm>
            <a:off x="1949636" y="4468570"/>
            <a:ext cx="314844" cy="4309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A443C-F8BC-C355-95EE-5162D7CD8A0C}"/>
              </a:ext>
            </a:extLst>
          </p:cNvPr>
          <p:cNvSpPr/>
          <p:nvPr/>
        </p:nvSpPr>
        <p:spPr>
          <a:xfrm>
            <a:off x="2317126" y="3589457"/>
            <a:ext cx="314844" cy="430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9C6EF8-B18A-2633-2BC6-717A1988EFC2}"/>
              </a:ext>
            </a:extLst>
          </p:cNvPr>
          <p:cNvSpPr/>
          <p:nvPr/>
        </p:nvSpPr>
        <p:spPr>
          <a:xfrm>
            <a:off x="5753547" y="1387443"/>
            <a:ext cx="5943341" cy="33932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3D623-52D4-8F02-4D8A-0FC859D771E9}"/>
              </a:ext>
            </a:extLst>
          </p:cNvPr>
          <p:cNvSpPr txBox="1"/>
          <p:nvPr/>
        </p:nvSpPr>
        <p:spPr>
          <a:xfrm>
            <a:off x="3455297" y="2899410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KLRG1??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1A13D-44C0-DFCD-403F-CEBA2A08E4CC}"/>
              </a:ext>
            </a:extLst>
          </p:cNvPr>
          <p:cNvSpPr txBox="1"/>
          <p:nvPr/>
        </p:nvSpPr>
        <p:spPr>
          <a:xfrm>
            <a:off x="318833" y="2403613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r>
              <a:rPr lang="en-US" dirty="0"/>
              <a:t> (teplizumab) subjects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59A5EB-E955-E908-8BDD-D582B535DBC4}"/>
              </a:ext>
            </a:extLst>
          </p:cNvPr>
          <p:cNvSpPr txBox="1"/>
          <p:nvPr/>
        </p:nvSpPr>
        <p:spPr>
          <a:xfrm>
            <a:off x="5258505" y="1807547"/>
            <a:ext cx="2579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naïve </a:t>
            </a:r>
            <a:r>
              <a:rPr lang="en-US" b="1" dirty="0" err="1"/>
              <a:t>makrer</a:t>
            </a:r>
            <a:r>
              <a:rPr lang="en-US" b="1" dirty="0"/>
              <a:t> used </a:t>
            </a:r>
          </a:p>
          <a:p>
            <a:r>
              <a:rPr lang="en-US" b="1" dirty="0"/>
              <a:t>Here?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0E6A0B-B7F0-F233-D971-5D68BCC0EF21}"/>
              </a:ext>
            </a:extLst>
          </p:cNvPr>
          <p:cNvSpPr txBox="1"/>
          <p:nvPr/>
        </p:nvSpPr>
        <p:spPr>
          <a:xfrm>
            <a:off x="7837673" y="4899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E3E995-C59F-016C-A94C-20559BB2DFF5}"/>
              </a:ext>
            </a:extLst>
          </p:cNvPr>
          <p:cNvSpPr txBox="1"/>
          <p:nvPr/>
        </p:nvSpPr>
        <p:spPr>
          <a:xfrm>
            <a:off x="5383488" y="58619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important intro plot: survival plots for CD127 worse outcome T1D, get intro slides from Peter's email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E4C1F0-B71B-7067-5F47-0F6164018C05}"/>
              </a:ext>
            </a:extLst>
          </p:cNvPr>
          <p:cNvSpPr txBox="1"/>
          <p:nvPr/>
        </p:nvSpPr>
        <p:spPr>
          <a:xfrm>
            <a:off x="6727371" y="5170714"/>
            <a:ext cx="483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Ask peter about </a:t>
            </a:r>
            <a:r>
              <a:rPr lang="en-US" b="1" dirty="0" err="1"/>
              <a:t>CyTOF</a:t>
            </a:r>
            <a:r>
              <a:rPr lang="en-US" b="1" dirty="0"/>
              <a:t> data when sending slides</a:t>
            </a:r>
          </a:p>
        </p:txBody>
      </p:sp>
    </p:spTree>
    <p:extLst>
      <p:ext uri="{BB962C8B-B14F-4D97-AF65-F5344CB8AC3E}">
        <p14:creationId xmlns:p14="http://schemas.microsoft.com/office/powerpoint/2010/main" val="352311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B35836B-2FCD-26C8-1712-9CEC91C1E326}"/>
              </a:ext>
            </a:extLst>
          </p:cNvPr>
          <p:cNvSpPr txBox="1"/>
          <p:nvPr/>
        </p:nvSpPr>
        <p:spPr>
          <a:xfrm>
            <a:off x="383127" y="1871791"/>
            <a:ext cx="72085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 Are PD-1</a:t>
            </a:r>
            <a:r>
              <a:rPr lang="en-US" sz="2400" baseline="30000" dirty="0"/>
              <a:t>+</a:t>
            </a:r>
            <a:r>
              <a:rPr lang="en-US" sz="2400" dirty="0"/>
              <a:t> and CD57</a:t>
            </a:r>
            <a:r>
              <a:rPr lang="en-US" sz="2400" baseline="30000" dirty="0"/>
              <a:t>+</a:t>
            </a:r>
            <a:r>
              <a:rPr lang="en-US" sz="2400" dirty="0"/>
              <a:t> </a:t>
            </a:r>
            <a:r>
              <a:rPr lang="en-US" sz="2400" dirty="0" err="1"/>
              <a:t>T</a:t>
            </a:r>
            <a:r>
              <a:rPr lang="en-US" sz="2400" baseline="-25000" dirty="0" err="1"/>
              <a:t>ex</a:t>
            </a:r>
            <a:r>
              <a:rPr lang="en-US" sz="2400" dirty="0"/>
              <a:t> epigenetically exhausted here in teplizumab-treated subjects, as observed in TIDAL (alefacept)?</a:t>
            </a:r>
          </a:p>
          <a:p>
            <a:endParaRPr lang="en-US" sz="2400" dirty="0"/>
          </a:p>
          <a:p>
            <a:r>
              <a:rPr lang="en-US" sz="2400" dirty="0"/>
              <a:t>2. How do the subsets’ epigenetic profiles differ? What’s the lineage?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93F7AC-BFC5-EC73-42E0-431A84CACBCB}"/>
              </a:ext>
            </a:extLst>
          </p:cNvPr>
          <p:cNvSpPr txBox="1"/>
          <p:nvPr/>
        </p:nvSpPr>
        <p:spPr>
          <a:xfrm>
            <a:off x="8212256" y="2548725"/>
            <a:ext cx="3979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Make a small </a:t>
            </a:r>
            <a:r>
              <a:rPr lang="en-US" b="1" dirty="0" err="1"/>
              <a:t>biorender</a:t>
            </a:r>
            <a:r>
              <a:rPr lang="en-US" b="1" dirty="0"/>
              <a:t> to include here </a:t>
            </a:r>
          </a:p>
          <a:p>
            <a:r>
              <a:rPr lang="en-US" b="1" dirty="0"/>
              <a:t>As a model</a:t>
            </a:r>
          </a:p>
          <a:p>
            <a:r>
              <a:rPr lang="en-US" b="1" dirty="0"/>
              <a:t> for lineages?</a:t>
            </a:r>
          </a:p>
        </p:txBody>
      </p:sp>
    </p:spTree>
    <p:extLst>
      <p:ext uri="{BB962C8B-B14F-4D97-AF65-F5344CB8AC3E}">
        <p14:creationId xmlns:p14="http://schemas.microsoft.com/office/powerpoint/2010/main" val="73978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Fragment size distributions pass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7804-F849-3AF8-FF66-1D6451AA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740552"/>
            <a:ext cx="8258503" cy="51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9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Enrichment over the TSS passes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2D87D-0782-87F0-783D-3ADD2B5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1506399"/>
            <a:ext cx="8458200" cy="53516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D58C86-406C-DD33-53CD-E51B899D36D0}"/>
              </a:ext>
            </a:extLst>
          </p:cNvPr>
          <p:cNvSpPr txBox="1"/>
          <p:nvPr/>
        </p:nvSpPr>
        <p:spPr>
          <a:xfrm>
            <a:off x="8961259" y="778373"/>
            <a:ext cx="25714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Remake all QC plots with</a:t>
            </a:r>
          </a:p>
          <a:p>
            <a:r>
              <a:rPr lang="en-US" b="1" dirty="0"/>
              <a:t>Friendly labels</a:t>
            </a:r>
          </a:p>
          <a:p>
            <a:r>
              <a:rPr lang="en-US" b="1" dirty="0"/>
              <a:t>Like DP PD-1+</a:t>
            </a:r>
          </a:p>
          <a:p>
            <a:r>
              <a:rPr lang="en-US" b="1" dirty="0"/>
              <a:t>DN…</a:t>
            </a:r>
          </a:p>
        </p:txBody>
      </p:sp>
    </p:spTree>
    <p:extLst>
      <p:ext uri="{BB962C8B-B14F-4D97-AF65-F5344CB8AC3E}">
        <p14:creationId xmlns:p14="http://schemas.microsoft.com/office/powerpoint/2010/main" val="105475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Read counts average </a:t>
            </a:r>
            <a:r>
              <a:rPr lang="en-US" b="1" dirty="0"/>
              <a:t>BLANK</a:t>
            </a:r>
            <a:r>
              <a:rPr lang="en-US" dirty="0"/>
              <a:t>, alignment passes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E3DEA-DDDB-50EC-D5B0-34F5EFB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17683"/>
            <a:ext cx="5998347" cy="3752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03355B-85F6-AA26-97F8-47E8F1A2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6" y="2217683"/>
            <a:ext cx="6241921" cy="37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1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20800</TotalTime>
  <Words>2464</Words>
  <Application>Microsoft Macintosh PowerPoint</Application>
  <PresentationFormat>Widescreen</PresentationFormat>
  <Paragraphs>288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</vt:lpstr>
      <vt:lpstr>Georgia</vt:lpstr>
      <vt:lpstr>Menlo</vt:lpstr>
      <vt:lpstr>MuseoSans</vt:lpstr>
      <vt:lpstr>ui-monospace</vt:lpstr>
      <vt:lpstr>Office Theme</vt:lpstr>
      <vt:lpstr>Prism 10</vt:lpstr>
      <vt:lpstr>Epigenetic differences between CD8 populations in T1D patients</vt:lpstr>
      <vt:lpstr>Outline</vt:lpstr>
      <vt:lpstr>T cell exhaustion results from chronic antigen stimulation</vt:lpstr>
      <vt:lpstr>Levels of certain Tex subpopulations can associate with autoimmunity intensity</vt:lpstr>
      <vt:lpstr>PowerPoint Presentation</vt:lpstr>
      <vt:lpstr>PowerPoint Presentation</vt:lpstr>
      <vt:lpstr>Fragment size distributions pass QC</vt:lpstr>
      <vt:lpstr>Enrichment over the TSS passes</vt:lpstr>
      <vt:lpstr>Read counts average BLANK, alignment passes</vt:lpstr>
      <vt:lpstr>Obtaining peaks across samples</vt:lpstr>
      <vt:lpstr>As expected, FRiPs are higher after merging alignment and peak files; peak counts are still lower than expected (still similar to P452)</vt:lpstr>
      <vt:lpstr>DP CD57+ and DP PD-1+ cluster together, away from DN in both projects, DP CD127+ seems to cluster separately (as do DN/non-exhausted CD127+) in P576</vt:lpstr>
      <vt:lpstr>DP CD57+ and DP PD-1+ cluster together, away from DN in both projects, DP CD127+ seems to cluster separately (as do DN/non-exhausted CD127+) in P576</vt:lpstr>
      <vt:lpstr>Donor to donor variability</vt:lpstr>
      <vt:lpstr>Most peaks far away from genes (&gt; 5 kb)</vt:lpstr>
      <vt:lpstr>Sharing of peaks’ closest genes/promoters doesn’t follow expectation of DP CD127+ being a distinct lineage with more sharing between DP PD-1+ and DP CD57+</vt:lpstr>
      <vt:lpstr>KEGG analysis not very similar between projects (methodology?)</vt:lpstr>
      <vt:lpstr>PPIs for all contrasts, ideally remake in igraph?  VPs too…  Mean coverage plots…</vt:lpstr>
      <vt:lpstr>Conclusions</vt:lpstr>
      <vt:lpstr>Next steps</vt:lpstr>
      <vt:lpstr>Acknowledgements</vt:lpstr>
      <vt:lpstr>Extra slides</vt:lpstr>
      <vt:lpstr>P452 QC comparable to that of P576-1 but does have more reads</vt:lpstr>
      <vt:lpstr>Peak counts</vt:lpstr>
      <vt:lpstr>Peak widths</vt:lpstr>
      <vt:lpstr>Fraction of reads in peaks</vt:lpstr>
      <vt:lpstr>MT %s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3898</cp:revision>
  <dcterms:created xsi:type="dcterms:W3CDTF">2023-09-15T17:40:02Z</dcterms:created>
  <dcterms:modified xsi:type="dcterms:W3CDTF">2024-05-17T04:30:44Z</dcterms:modified>
</cp:coreProperties>
</file>